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748" r:id="rId2"/>
    <p:sldMasterId id="2147483755" r:id="rId3"/>
  </p:sldMasterIdLst>
  <p:notesMasterIdLst>
    <p:notesMasterId r:id="rId16"/>
  </p:notesMasterIdLst>
  <p:sldIdLst>
    <p:sldId id="256" r:id="rId4"/>
    <p:sldId id="900" r:id="rId5"/>
    <p:sldId id="901" r:id="rId6"/>
    <p:sldId id="903" r:id="rId7"/>
    <p:sldId id="316" r:id="rId8"/>
    <p:sldId id="921" r:id="rId9"/>
    <p:sldId id="296" r:id="rId10"/>
    <p:sldId id="912" r:id="rId11"/>
    <p:sldId id="347" r:id="rId12"/>
    <p:sldId id="928" r:id="rId13"/>
    <p:sldId id="923" r:id="rId14"/>
    <p:sldId id="30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40" d="100"/>
          <a:sy n="140" d="100"/>
        </p:scale>
        <p:origin x="2760" y="-14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7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5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1/29/20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1/29/20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1/29/20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30689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0"/>
            <a:ext cx="543222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0"/>
            <a:ext cx="1967594" cy="365125"/>
          </a:xfrm>
        </p:spPr>
        <p:txBody>
          <a:bodyPr/>
          <a:lstStyle/>
          <a:p>
            <a:r>
              <a:rPr lang="en-US" dirty="0"/>
              <a:t>OUO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6002803" y="282288"/>
            <a:ext cx="1375892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591934" y="2915628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 userDrawn="1"/>
        </p:nvSpPr>
        <p:spPr>
          <a:xfrm>
            <a:off x="2149358" y="2915628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3188449" y="2915628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25308" y="5019736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673785"/>
            <a:ext cx="7049838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96" y="5626954"/>
            <a:ext cx="423356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595528"/>
            <a:ext cx="58224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7710257" y="5912354"/>
            <a:ext cx="13743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OUO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89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OUO/UCI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OUO/UCI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40544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15497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21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OUO/UCI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OUO/UCI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30689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0"/>
            <a:ext cx="543222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0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6002803" y="282288"/>
            <a:ext cx="1375892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591934" y="2915628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 userDrawn="1"/>
        </p:nvSpPr>
        <p:spPr>
          <a:xfrm>
            <a:off x="2149358" y="2915628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3188449" y="2915628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25308" y="5019736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673785"/>
            <a:ext cx="7049838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96" y="5626954"/>
            <a:ext cx="423356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595528"/>
            <a:ext cx="58224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7710257" y="5912354"/>
            <a:ext cx="13743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89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40544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15497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8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2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93074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486" y="35977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486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OUO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653"/>
            <a:ext cx="314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629650" y="321774"/>
            <a:ext cx="51435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069" y="380825"/>
            <a:ext cx="194756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5" y="3401174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5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3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93074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486" y="35977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486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653"/>
            <a:ext cx="314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629650" y="321774"/>
            <a:ext cx="51435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069" y="380825"/>
            <a:ext cx="194756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5" y="3401174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3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5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3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380.png"/><Relationship Id="rId7" Type="http://schemas.openxmlformats.org/officeDocument/2006/relationships/image" Target="../media/image82.jpe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0.png"/><Relationship Id="rId5" Type="http://schemas.openxmlformats.org/officeDocument/2006/relationships/image" Target="../media/image149.png"/><Relationship Id="rId4" Type="http://schemas.openxmlformats.org/officeDocument/2006/relationships/image" Target="../media/image390.png"/><Relationship Id="rId9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9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emf"/><Relationship Id="rId11" Type="http://schemas.openxmlformats.org/officeDocument/2006/relationships/image" Target="../media/image47.emf"/><Relationship Id="rId5" Type="http://schemas.openxmlformats.org/officeDocument/2006/relationships/image" Target="../media/image41.emf"/><Relationship Id="rId15" Type="http://schemas.openxmlformats.org/officeDocument/2006/relationships/image" Target="../media/image5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Relationship Id="rId1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00.png"/><Relationship Id="rId5" Type="http://schemas.openxmlformats.org/officeDocument/2006/relationships/image" Target="../media/image55.png"/><Relationship Id="rId10" Type="http://schemas.openxmlformats.org/officeDocument/2006/relationships/image" Target="../media/image56.tiff"/><Relationship Id="rId4" Type="http://schemas.openxmlformats.org/officeDocument/2006/relationships/image" Target="../media/image54.png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3" Type="http://schemas.openxmlformats.org/officeDocument/2006/relationships/image" Target="../media/image1050.png"/><Relationship Id="rId7" Type="http://schemas.openxmlformats.org/officeDocument/2006/relationships/image" Target="../media/image109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0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2.tiff"/><Relationship Id="rId7" Type="http://schemas.openxmlformats.org/officeDocument/2006/relationships/image" Target="../media/image66.tif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10" Type="http://schemas.openxmlformats.org/officeDocument/2006/relationships/image" Target="../media/image69.tiff"/><Relationship Id="rId4" Type="http://schemas.openxmlformats.org/officeDocument/2006/relationships/image" Target="../media/image63.tiff"/><Relationship Id="rId9" Type="http://schemas.openxmlformats.org/officeDocument/2006/relationships/image" Target="../media/image6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8" y="5559098"/>
            <a:ext cx="5650023" cy="1131069"/>
          </a:xfrm>
        </p:spPr>
        <p:txBody>
          <a:bodyPr>
            <a:normAutofit/>
          </a:bodyPr>
          <a:lstStyle/>
          <a:p>
            <a:r>
              <a:rPr lang="en-US" dirty="0"/>
              <a:t>Stefan Domino, Ph.D.</a:t>
            </a:r>
          </a:p>
          <a:p>
            <a:r>
              <a:rPr lang="en-US" dirty="0"/>
              <a:t>Computational Thermal &amp;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SAND2019-15457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070848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An Evolution of a Mindset:  A Historical Perspective on Sandia National Laboratories Fire Science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38E0-57C3-FD45-A79C-BCDEC92BEDF2}"/>
              </a:ext>
            </a:extLst>
          </p:cNvPr>
          <p:cNvSpPr txBox="1"/>
          <p:nvPr/>
        </p:nvSpPr>
        <p:spPr>
          <a:xfrm>
            <a:off x="525308" y="4246323"/>
            <a:ext cx="359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Stanford ICME Seminar Series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January 30</a:t>
            </a:r>
            <a:r>
              <a:rPr lang="en-US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2020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8268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Shift: Verify and Deploy High-Quality Unstructured Numerical Methods (Research Thrust)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dirty="0"/>
              <a:t>Verify on </a:t>
            </a:r>
            <a:r>
              <a:rPr lang="en-US" b="1" i="1" dirty="0"/>
              <a:t>awful</a:t>
            </a:r>
            <a:r>
              <a:rPr lang="en-US" dirty="0"/>
              <a:t> hybrid mesh element quality</a:t>
            </a:r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 Validate on </a:t>
            </a:r>
            <a:r>
              <a:rPr lang="en-US" b="1" i="1" dirty="0"/>
              <a:t>non-ideal</a:t>
            </a:r>
            <a:r>
              <a:rPr lang="en-US" dirty="0"/>
              <a:t> meshes on a variety of canonical 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91FA8-432A-1444-A679-513A7DDAF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87" y="2149874"/>
            <a:ext cx="5238513" cy="2042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DFBA1-A765-E24F-A43F-952065C1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652" y="843706"/>
            <a:ext cx="2594386" cy="3786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C29B9-142C-4144-80E7-58676A95E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52" y="5066550"/>
            <a:ext cx="2837653" cy="1439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6A8D7-9F4D-4D45-B2E5-5C231FAB85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41695" y="4900922"/>
            <a:ext cx="5858764" cy="1604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376222-89BD-EA49-854B-FB2E053E46B7}"/>
              </a:ext>
            </a:extLst>
          </p:cNvPr>
          <p:cNvSpPr txBox="1"/>
          <p:nvPr/>
        </p:nvSpPr>
        <p:spPr>
          <a:xfrm>
            <a:off x="1918569" y="323060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F2EF40-A043-B245-9B57-E5EA03CDDC6E}"/>
              </a:ext>
            </a:extLst>
          </p:cNvPr>
          <p:cNvSpPr txBox="1"/>
          <p:nvPr/>
        </p:nvSpPr>
        <p:spPr>
          <a:xfrm>
            <a:off x="1918570" y="36273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CF029-EE34-E848-B87A-027D1982B7E8}"/>
              </a:ext>
            </a:extLst>
          </p:cNvPr>
          <p:cNvSpPr txBox="1"/>
          <p:nvPr/>
        </p:nvSpPr>
        <p:spPr>
          <a:xfrm>
            <a:off x="4571999" y="323060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E53B92-82E2-D946-8127-B47F2F875128}"/>
              </a:ext>
            </a:extLst>
          </p:cNvPr>
          <p:cNvSpPr txBox="1"/>
          <p:nvPr/>
        </p:nvSpPr>
        <p:spPr>
          <a:xfrm>
            <a:off x="4572000" y="36273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P2/P1</a:t>
            </a:r>
          </a:p>
        </p:txBody>
      </p:sp>
    </p:spTree>
    <p:extLst>
      <p:ext uri="{BB962C8B-B14F-4D97-AF65-F5344CB8AC3E}">
        <p14:creationId xmlns:p14="http://schemas.microsoft.com/office/powerpoint/2010/main" val="160678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486793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Discretization: </a:t>
            </a:r>
            <a:br>
              <a:rPr lang="en-US" dirty="0"/>
            </a:br>
            <a:r>
              <a:rPr lang="en-US" dirty="0"/>
              <a:t>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6538" indent="-225425">
              <a:buFont typeface="Arial" charset="0"/>
              <a:buChar char="•"/>
            </a:pPr>
            <a:r>
              <a:rPr lang="en-US" dirty="0"/>
              <a:t>A combination between the edge-based vertex-centered and FEM is the method known as Control Volume Finite Element (CVFEM)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A dual mesh is constructed to obtain flux and volume quadrature locations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037406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384950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037406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384950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61333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61333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61333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037406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6617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032649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371142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4812005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4823580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625405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616035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00250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39850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47298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395178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53347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484933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36633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36518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10663" y="365342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065274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054298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3681678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412775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067713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39675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39675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65238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65238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366073" y="5869062"/>
            <a:ext cx="380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assembles 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A</a:t>
            </a:r>
            <a:r>
              <a:rPr lang="en-US" baseline="-25000" dirty="0" err="1">
                <a:latin typeface="Garamond" charset="0"/>
                <a:ea typeface="Garamond" charset="0"/>
                <a:cs typeface="Garamond" charset="0"/>
              </a:rPr>
              <a:t>j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and Vol</a:t>
            </a:r>
            <a:r>
              <a:rPr lang="en-US" baseline="-25000" dirty="0">
                <a:latin typeface="Garamond" charset="0"/>
                <a:ea typeface="Garamond" charset="0"/>
                <a:cs typeface="Garamond" charset="0"/>
              </a:rPr>
              <a:t>k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to edges and nodes, respectively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6538" indent="-225425">
              <a:buFont typeface="Arial" charset="0"/>
              <a:buChar char="•"/>
            </a:pPr>
            <a:r>
              <a:rPr lang="en-US" dirty="0"/>
              <a:t>Integration-by-parts over test function w:</a:t>
            </a:r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However, define a test function, w, as a piece-wise constant function (Heaviside) to be 1 inside the dual volume and 0 outside. Gradient is a Dirac-delta function:</a:t>
            </a:r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295731" y="5408977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b="0" i="1" baseline="30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731" y="5408977"/>
                <a:ext cx="2460994" cy="697179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60" descr="te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8071385" y="1382000"/>
            <a:ext cx="70538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61" descr="he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7291274" y="793953"/>
            <a:ext cx="72336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4C463EE-586C-A645-9811-A4C3E1C7F181}"/>
              </a:ext>
            </a:extLst>
          </p:cNvPr>
          <p:cNvCxnSpPr>
            <a:cxnSpLocks/>
          </p:cNvCxnSpPr>
          <p:nvPr/>
        </p:nvCxnSpPr>
        <p:spPr>
          <a:xfrm flipV="1">
            <a:off x="2863382" y="4010064"/>
            <a:ext cx="36576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D1181-D895-F84D-823B-560128924A45}"/>
              </a:ext>
            </a:extLst>
          </p:cNvPr>
          <p:cNvSpPr txBox="1"/>
          <p:nvPr/>
        </p:nvSpPr>
        <p:spPr>
          <a:xfrm>
            <a:off x="3271397" y="37967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</a:t>
            </a:r>
            <a:r>
              <a:rPr lang="en-US" sz="1400" baseline="-25000" dirty="0" err="1"/>
              <a:t>j</a:t>
            </a:r>
            <a:endParaRPr lang="en-US" sz="1400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EACDE5-E4DC-5746-BDB7-C13C95DE76CA}"/>
              </a:ext>
            </a:extLst>
          </p:cNvPr>
          <p:cNvSpPr txBox="1"/>
          <p:nvPr/>
        </p:nvSpPr>
        <p:spPr>
          <a:xfrm>
            <a:off x="1720261" y="3986679"/>
            <a:ext cx="488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</a:t>
            </a:r>
            <a:r>
              <a:rPr lang="en-US" sz="1400" baseline="-25000" dirty="0"/>
              <a:t>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FDCBB71-2F58-B64D-A9F8-99D4FBFC6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144" y="640717"/>
            <a:ext cx="704521" cy="10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2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182929" cy="3306153"/>
          </a:xfrm>
        </p:spPr>
        <p:txBody>
          <a:bodyPr>
            <a:normAutofit/>
          </a:bodyPr>
          <a:lstStyle/>
          <a:p>
            <a:pPr marL="231775" indent="-220663">
              <a:buFont typeface="Arial" charset="0"/>
              <a:buChar char="•"/>
            </a:pPr>
            <a:r>
              <a:rPr lang="en-US" dirty="0"/>
              <a:t>CVFEM can be viewed as Petrov-</a:t>
            </a:r>
            <a:r>
              <a:rPr lang="en-US" dirty="0" err="1"/>
              <a:t>Galerkin</a:t>
            </a:r>
            <a:r>
              <a:rPr lang="en-US" dirty="0"/>
              <a:t> method</a:t>
            </a:r>
          </a:p>
          <a:p>
            <a:pPr marL="231775" indent="-220663">
              <a:buFont typeface="Arial" charset="0"/>
              <a:buChar char="•"/>
            </a:pPr>
            <a:r>
              <a:rPr lang="en-US" dirty="0"/>
              <a:t>The method can also be promoted in polynomial space, see Domino, </a:t>
            </a:r>
            <a:r>
              <a:rPr lang="en-US" i="1" dirty="0"/>
              <a:t>CTRSP</a:t>
            </a:r>
            <a:r>
              <a:rPr lang="en-US" dirty="0"/>
              <a:t>, 2014 as a first example of low-Mach fluids algorithm – or Domino, </a:t>
            </a:r>
            <a:r>
              <a:rPr lang="en-US" i="1" dirty="0"/>
              <a:t>JCP</a:t>
            </a:r>
            <a:r>
              <a:rPr lang="en-US" dirty="0"/>
              <a:t>, 2018</a:t>
            </a:r>
          </a:p>
          <a:p>
            <a:pPr marL="231775" indent="-220663">
              <a:buFont typeface="Arial" charset="0"/>
              <a:buChar char="•"/>
            </a:pPr>
            <a:r>
              <a:rPr lang="en-US" dirty="0"/>
              <a:t>Research Thrust: Possible higher efficiency on NGP due to increased local work)</a:t>
            </a:r>
          </a:p>
          <a:p>
            <a:pPr marL="231775" indent="-220663">
              <a:buFont typeface="Arial" charset="0"/>
              <a:buChar char="•"/>
            </a:pPr>
            <a:r>
              <a:rPr lang="en-US" dirty="0"/>
              <a:t>However, suitability of higher-order for LES is an open argument – especially when other errors/uncertainties exist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9" y="4231968"/>
            <a:ext cx="2372955" cy="2229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95" y="4015946"/>
            <a:ext cx="1617551" cy="24182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963" y="6430489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9317" y="6430489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Dual-volume for promoted quad4</a:t>
            </a:r>
          </a:p>
        </p:txBody>
      </p:sp>
      <p:pic>
        <p:nvPicPr>
          <p:cNvPr id="58" name="1mHePlume_800_P1_P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8290" y="3804697"/>
            <a:ext cx="3144068" cy="2286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209972" y="6322767"/>
            <a:ext cx="2340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P=1 (left) and P=4 (right) </a:t>
            </a:r>
          </a:p>
          <a:p>
            <a:pPr algn="ctr"/>
            <a:r>
              <a:rPr lang="en-US" sz="1400" dirty="0"/>
              <a:t>Helium plume (VR-density)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97"/>
          <a:stretch/>
        </p:blipFill>
        <p:spPr>
          <a:xfrm>
            <a:off x="6047434" y="868862"/>
            <a:ext cx="2112353" cy="13530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0"/>
          <a:stretch/>
        </p:blipFill>
        <p:spPr>
          <a:xfrm>
            <a:off x="6047434" y="2002056"/>
            <a:ext cx="2193741" cy="13530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66409" y="3206080"/>
            <a:ext cx="2986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Rotating cube (Re 4000, RPM 3600)</a:t>
            </a:r>
          </a:p>
          <a:p>
            <a:pPr algn="ctr"/>
            <a:r>
              <a:rPr lang="en-US" sz="1400" dirty="0"/>
              <a:t>P=1 (top) and P=2 (bottom)</a:t>
            </a:r>
          </a:p>
        </p:txBody>
      </p:sp>
    </p:spTree>
    <p:extLst>
      <p:ext uri="{BB962C8B-B14F-4D97-AF65-F5344CB8AC3E}">
        <p14:creationId xmlns:p14="http://schemas.microsoft.com/office/powerpoint/2010/main" val="1226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A470087-94A6-1642-A995-FF8EC224BC2D}"/>
              </a:ext>
            </a:extLst>
          </p:cNvPr>
          <p:cNvSpPr/>
          <p:nvPr/>
        </p:nvSpPr>
        <p:spPr>
          <a:xfrm>
            <a:off x="29957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Low-Mach Turbulent Reacting Flow Equation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413554" cy="5302224"/>
          </a:xfrm>
        </p:spPr>
        <p:txBody>
          <a:bodyPr/>
          <a:lstStyle/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Favre-averaged, variable-density, low-Mach equation set using large-eddy simulation (LES)</a:t>
            </a:r>
          </a:p>
          <a:p>
            <a:pPr marL="373688" lvl="2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Acoustics are filtered via the low-Mach derivation (Rehm and Baum, </a:t>
            </a:r>
            <a:r>
              <a:rPr lang="en-US" sz="1400" i="1" dirty="0"/>
              <a:t>J. Research NBS</a:t>
            </a:r>
            <a:r>
              <a:rPr lang="en-US" sz="1400" dirty="0"/>
              <a:t>, 1978; </a:t>
            </a:r>
            <a:r>
              <a:rPr lang="en-US" sz="1400" dirty="0" err="1"/>
              <a:t>Paolucci</a:t>
            </a:r>
            <a:r>
              <a:rPr lang="en-US" sz="1400" dirty="0"/>
              <a:t>, </a:t>
            </a:r>
            <a:r>
              <a:rPr lang="en-US" sz="1400" i="1" dirty="0"/>
              <a:t>SAND,</a:t>
            </a:r>
            <a:r>
              <a:rPr lang="en-US" sz="1400" dirty="0"/>
              <a:t> 1982)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FCFF45B-AD1F-7E44-948F-A70A91EA7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1933781"/>
            <a:ext cx="24142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5BA472-14B7-D544-8353-1FD796681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75" y="3463120"/>
            <a:ext cx="1735280" cy="228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9795514-62CA-1C4E-A317-5B6F761E4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2595606"/>
            <a:ext cx="6478856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C82285A-85BA-144A-9BE4-D37F58FED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05" y="3737105"/>
            <a:ext cx="1616693" cy="3253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961C3DC-64AD-E146-9976-5D61239F7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34" y="2007180"/>
            <a:ext cx="290067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27D965-C7E5-D448-99D5-32DBF0DFB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96" y="5396965"/>
            <a:ext cx="1356361" cy="228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DAEFFC9-422B-6847-9C03-09F73E5F0D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4" y="6171296"/>
            <a:ext cx="3060218" cy="5943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B659E1-D1FF-2B4E-97A0-DF399D416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61" y="5844633"/>
            <a:ext cx="1249438" cy="2560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8AD8BFF-85CE-314F-8294-CD610AFC7F1B}"/>
              </a:ext>
            </a:extLst>
          </p:cNvPr>
          <p:cNvSpPr txBox="1"/>
          <p:nvPr/>
        </p:nvSpPr>
        <p:spPr>
          <a:xfrm>
            <a:off x="3847445" y="205809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Given filter: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FE8D3-23EC-064F-84D1-2C9DA7026D7E}"/>
              </a:ext>
            </a:extLst>
          </p:cNvPr>
          <p:cNvSpPr txBox="1"/>
          <p:nvPr/>
        </p:nvSpPr>
        <p:spPr>
          <a:xfrm>
            <a:off x="6324981" y="303260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Subgrid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Stress (SGS):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3752FA2-7D8B-3C44-B85B-7F8539C1FE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3" y="3257431"/>
            <a:ext cx="5777132" cy="100584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81476E3-91E4-244B-9731-55256DD68CF6}"/>
              </a:ext>
            </a:extLst>
          </p:cNvPr>
          <p:cNvSpPr txBox="1"/>
          <p:nvPr/>
        </p:nvSpPr>
        <p:spPr>
          <a:xfrm>
            <a:off x="3261794" y="5344154"/>
            <a:ext cx="15231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Smagorinsky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Ksgs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WALE: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AE7AC9D-6581-BD42-AE2B-3FCBBDC07A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4" y="5387105"/>
            <a:ext cx="2072938" cy="374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6068218-FB87-2145-A64A-DEEDBCED3C36}"/>
              </a:ext>
            </a:extLst>
          </p:cNvPr>
          <p:cNvSpPr txBox="1"/>
          <p:nvPr/>
        </p:nvSpPr>
        <p:spPr>
          <a:xfrm>
            <a:off x="994746" y="498577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Closure: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9718CFD-0B26-394F-8014-9140E247C3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963" y="4467897"/>
            <a:ext cx="4714566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6FEC7D-3266-3D4A-ABD9-7258E1CCED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9075" y="4087924"/>
            <a:ext cx="1700784" cy="32918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8FF0D3C-3234-AC4C-A9F2-2726FDC9D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539" y="6296420"/>
            <a:ext cx="1387549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FECFD5C-74DE-5E40-819C-B3D2160122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015" y="5800232"/>
            <a:ext cx="1264596" cy="457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4AAB7A9-3DBA-EF41-85BC-71316D2D1B1E}"/>
              </a:ext>
            </a:extLst>
          </p:cNvPr>
          <p:cNvSpPr txBox="1"/>
          <p:nvPr/>
        </p:nvSpPr>
        <p:spPr>
          <a:xfrm>
            <a:off x="2840562" y="502763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LES Models: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DFB5C4-ADAA-AD42-B731-8D27A84BFBA7}"/>
              </a:ext>
            </a:extLst>
          </p:cNvPr>
          <p:cNvSpPr txBox="1"/>
          <p:nvPr/>
        </p:nvSpPr>
        <p:spPr>
          <a:xfrm>
            <a:off x="6655557" y="4825992"/>
            <a:ext cx="2050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mixture fraction-based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flamelet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combustion with generalized heat loss (multi-D table look-up)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Soot: Koo et al. (2018) from Moss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Askit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 (2007) </a:t>
            </a:r>
          </a:p>
        </p:txBody>
      </p:sp>
    </p:spTree>
    <p:extLst>
      <p:ext uri="{BB962C8B-B14F-4D97-AF65-F5344CB8AC3E}">
        <p14:creationId xmlns:p14="http://schemas.microsoft.com/office/powerpoint/2010/main" val="40959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Thermal Radiation Technique:  Discrete Ordinate Method (DOM)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6D14FC-C8F2-3F4B-8E0C-3E69A3CF21BB}"/>
              </a:ext>
            </a:extLst>
          </p:cNvPr>
          <p:cNvSpPr txBox="1">
            <a:spLocks/>
          </p:cNvSpPr>
          <p:nvPr/>
        </p:nvSpPr>
        <p:spPr>
          <a:xfrm>
            <a:off x="540486" y="1929175"/>
            <a:ext cx="7365265" cy="3308620"/>
          </a:xfrm>
          <a:prstGeom prst="rect">
            <a:avLst/>
          </a:prstGeom>
        </p:spPr>
        <p:txBody>
          <a:bodyPr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22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Radiative Transport Equation (RTE) approach attributes:</a:t>
            </a:r>
          </a:p>
          <a:p>
            <a:pPr marL="367338" lvl="2" indent="-2222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Requires discretization, stabilization, quadrature set, 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r>
              <a:rPr lang="en-US" sz="1400" baseline="30000" dirty="0" err="1">
                <a:solidFill>
                  <a:schemeClr val="tx1"/>
                </a:solidFill>
              </a:rPr>
              <a:t>g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sz="1400" baseline="-250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sz="1400" baseline="-25000" dirty="0" err="1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, etc.</a:t>
            </a:r>
          </a:p>
          <a:p>
            <a:pPr marL="367338" lvl="2" indent="-2222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 meshed interior “volume”; Note: </a:t>
            </a:r>
            <a:r>
              <a:rPr lang="en-US" sz="1400" dirty="0">
                <a:solidFill>
                  <a:schemeClr val="tx1"/>
                </a:solidFill>
                <a:latin typeface="Symbol" pitchFamily="2" charset="2"/>
              </a:rPr>
              <a:t>e</a:t>
            </a:r>
            <a:r>
              <a:rPr lang="en-US" sz="1400" dirty="0">
                <a:solidFill>
                  <a:schemeClr val="tx1"/>
                </a:solidFill>
              </a:rPr>
              <a:t> =f(</a:t>
            </a:r>
            <a:r>
              <a:rPr lang="en-US" sz="14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sz="1400" dirty="0" err="1">
                <a:solidFill>
                  <a:schemeClr val="tx1"/>
                </a:solidFill>
              </a:rPr>
              <a:t>x</a:t>
            </a:r>
            <a:r>
              <a:rPr lang="en-US" sz="1400" baseline="30000" dirty="0" err="1">
                <a:solidFill>
                  <a:schemeClr val="tx1"/>
                </a:solidFill>
              </a:rPr>
              <a:t>n</a:t>
            </a:r>
            <a:r>
              <a:rPr lang="en-US" sz="1400" dirty="0" err="1">
                <a:solidFill>
                  <a:schemeClr val="tx1"/>
                </a:solidFill>
              </a:rPr>
              <a:t>,N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en-US" sz="1400" baseline="30000" dirty="0">
              <a:solidFill>
                <a:schemeClr val="tx1"/>
              </a:solidFill>
            </a:endParaRPr>
          </a:p>
          <a:p>
            <a:pPr marL="230188" lvl="1" indent="-2222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 set of sparse linear solves ~ 8N</a:t>
            </a:r>
            <a:r>
              <a:rPr lang="en-US" sz="1800" baseline="30000" dirty="0">
                <a:solidFill>
                  <a:schemeClr val="tx1"/>
                </a:solidFill>
              </a:rPr>
              <a:t>2 </a:t>
            </a:r>
            <a:r>
              <a:rPr lang="en-US" sz="1800" dirty="0">
                <a:solidFill>
                  <a:schemeClr val="tx1"/>
                </a:solidFill>
              </a:rPr>
              <a:t>(Thurgood); N ~ 4</a:t>
            </a:r>
          </a:p>
          <a:p>
            <a:pPr marL="230188" lvl="1" indent="-222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Path forward: conservative Streamwise Upwind Control Volume (SUCV) stabilization motivated by SUPG Burns et al.., </a:t>
            </a:r>
            <a:r>
              <a:rPr lang="en-US" i="1" dirty="0" err="1">
                <a:solidFill>
                  <a:schemeClr val="tx1"/>
                </a:solidFill>
              </a:rPr>
              <a:t>Ntl</a:t>
            </a:r>
            <a:r>
              <a:rPr lang="en-US" i="1" dirty="0">
                <a:solidFill>
                  <a:schemeClr val="tx1"/>
                </a:solidFill>
              </a:rPr>
              <a:t>. Heat Trans Conf.</a:t>
            </a:r>
            <a:r>
              <a:rPr lang="en-US" dirty="0">
                <a:solidFill>
                  <a:schemeClr val="tx1"/>
                </a:solidFill>
              </a:rPr>
              <a:t>, 1995, provided by Domino, </a:t>
            </a:r>
            <a:r>
              <a:rPr lang="en-US" i="1" dirty="0">
                <a:solidFill>
                  <a:schemeClr val="tx1"/>
                </a:solidFill>
              </a:rPr>
              <a:t>SAND,</a:t>
            </a:r>
            <a:r>
              <a:rPr lang="en-US" dirty="0">
                <a:solidFill>
                  <a:schemeClr val="tx1"/>
                </a:solidFill>
              </a:rPr>
              <a:t> 2014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245D9C-A5FA-354C-B462-763458C46E96}"/>
              </a:ext>
            </a:extLst>
          </p:cNvPr>
          <p:cNvSpPr/>
          <p:nvPr/>
        </p:nvSpPr>
        <p:spPr>
          <a:xfrm>
            <a:off x="3509355" y="4075613"/>
            <a:ext cx="4734098" cy="23116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CF14B-07D4-4E48-895B-B9816B871E2F}"/>
              </a:ext>
            </a:extLst>
          </p:cNvPr>
          <p:cNvSpPr txBox="1"/>
          <p:nvPr/>
        </p:nvSpPr>
        <p:spPr>
          <a:xfrm>
            <a:off x="4596321" y="6454782"/>
            <a:ext cx="24233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RTE with isotropic scattering</a:t>
            </a:r>
          </a:p>
        </p:txBody>
      </p:sp>
      <p:pic>
        <p:nvPicPr>
          <p:cNvPr id="30" name="Picture 29" descr="inputFireFuego.png">
            <a:extLst>
              <a:ext uri="{FF2B5EF4-FFF2-40B4-BE49-F238E27FC236}">
                <a16:creationId xmlns:a16="http://schemas.microsoft.com/office/drawing/2014/main" id="{468BFCEC-1B57-8942-91B1-8A4020E61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"/>
          <a:stretch/>
        </p:blipFill>
        <p:spPr>
          <a:xfrm rot="16200000">
            <a:off x="322595" y="4609614"/>
            <a:ext cx="2272238" cy="1234440"/>
          </a:xfrm>
          <a:prstGeom prst="rect">
            <a:avLst/>
          </a:prstGeom>
        </p:spPr>
      </p:pic>
      <p:pic>
        <p:nvPicPr>
          <p:cNvPr id="31" name="Picture 30" descr="inputFireNaluCVFEM.png">
            <a:extLst>
              <a:ext uri="{FF2B5EF4-FFF2-40B4-BE49-F238E27FC236}">
                <a16:creationId xmlns:a16="http://schemas.microsoft.com/office/drawing/2014/main" id="{5B008718-A55D-8845-A7E7-B868EB7DB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8251" y="4592917"/>
            <a:ext cx="2266276" cy="1261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/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2F675-238F-0647-B14C-67BD4C55F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4" y="4216428"/>
                <a:ext cx="5037027" cy="1499449"/>
              </a:xfrm>
              <a:prstGeom prst="rect">
                <a:avLst/>
              </a:prstGeom>
              <a:blipFill>
                <a:blip r:embed="rId6"/>
                <a:stretch>
                  <a:fillRect l="-5038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3">
            <a:extLst>
              <a:ext uri="{FF2B5EF4-FFF2-40B4-BE49-F238E27FC236}">
                <a16:creationId xmlns:a16="http://schemas.microsoft.com/office/drawing/2014/main" id="{3FCEB919-DF94-BA43-B453-D7D04CD0E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751037"/>
              </p:ext>
            </p:extLst>
          </p:nvPr>
        </p:nvGraphicFramePr>
        <p:xfrm>
          <a:off x="5676592" y="5676022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1" name="Equation" r:id="rId7" imgW="1676400" imgH="508000" progId="Equation.3">
                  <p:embed/>
                </p:oleObj>
              </mc:Choice>
              <mc:Fallback>
                <p:oleObj name="Equation" r:id="rId7" imgW="1676400" imgH="508000" progId="Equation.3">
                  <p:embed/>
                  <p:pic>
                    <p:nvPicPr>
                      <p:cNvPr id="39" name="Object 3">
                        <a:extLst>
                          <a:ext uri="{FF2B5EF4-FFF2-40B4-BE49-F238E27FC236}">
                            <a16:creationId xmlns:a16="http://schemas.microsoft.com/office/drawing/2014/main" id="{91376DFD-5003-B44D-BD58-557D6F2F69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592" y="5676022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/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mr-I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37AF03-CDE3-CA41-A1D4-66ABA86A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968" y="5736091"/>
                <a:ext cx="2104814" cy="596510"/>
              </a:xfrm>
              <a:prstGeom prst="rect">
                <a:avLst/>
              </a:prstGeom>
              <a:blipFill>
                <a:blip r:embed="rId9"/>
                <a:stretch>
                  <a:fillRect t="-120833" b="-17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7E4AFE4-49AD-C240-9AEE-D5020C4DB68A}"/>
              </a:ext>
            </a:extLst>
          </p:cNvPr>
          <p:cNvSpPr txBox="1"/>
          <p:nvPr/>
        </p:nvSpPr>
        <p:spPr>
          <a:xfrm>
            <a:off x="5116831" y="701742"/>
            <a:ext cx="378982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= Intensity for ordinate 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= ordinate k for direction j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 = test function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 = quadrature set, e.g., 2, 4, 6, .., 12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7CF2C0E-1389-904D-85DA-E87832E84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98" y="1040772"/>
            <a:ext cx="1035691" cy="7776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0B3EC16-F3E7-CF47-A5DF-EC63E127D901}"/>
              </a:ext>
            </a:extLst>
          </p:cNvPr>
          <p:cNvGrpSpPr/>
          <p:nvPr/>
        </p:nvGrpSpPr>
        <p:grpSpPr>
          <a:xfrm>
            <a:off x="7382527" y="2125164"/>
            <a:ext cx="1073150" cy="1081088"/>
            <a:chOff x="6757388" y="573407"/>
            <a:chExt cx="1073150" cy="1081088"/>
          </a:xfrm>
        </p:grpSpPr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B54125EA-CBE2-6B40-BF06-EF9A5FDE2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6B32A91F-20A9-2749-A4CB-B30E26FB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30252E20-41E7-404E-9515-017C4194D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7B225DD9-F852-2B47-9D4E-3651167B6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4" name="Line 28">
              <a:extLst>
                <a:ext uri="{FF2B5EF4-FFF2-40B4-BE49-F238E27FC236}">
                  <a16:creationId xmlns:a16="http://schemas.microsoft.com/office/drawing/2014/main" id="{70FC90A6-9A57-9446-A644-3890846F2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5" name="Line 29">
              <a:extLst>
                <a:ext uri="{FF2B5EF4-FFF2-40B4-BE49-F238E27FC236}">
                  <a16:creationId xmlns:a16="http://schemas.microsoft.com/office/drawing/2014/main" id="{27BBF8DF-44E4-7544-ADD7-698F223A3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6" name="Line 30">
              <a:extLst>
                <a:ext uri="{FF2B5EF4-FFF2-40B4-BE49-F238E27FC236}">
                  <a16:creationId xmlns:a16="http://schemas.microsoft.com/office/drawing/2014/main" id="{351B918D-321F-0F4F-93ED-A228B9D21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7" name="Line 31">
              <a:extLst>
                <a:ext uri="{FF2B5EF4-FFF2-40B4-BE49-F238E27FC236}">
                  <a16:creationId xmlns:a16="http://schemas.microsoft.com/office/drawing/2014/main" id="{5036E333-27B7-8648-A311-916CE94DA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8" name="Line 32">
              <a:extLst>
                <a:ext uri="{FF2B5EF4-FFF2-40B4-BE49-F238E27FC236}">
                  <a16:creationId xmlns:a16="http://schemas.microsoft.com/office/drawing/2014/main" id="{74A61070-9801-E848-B03B-C418DC06C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434C00-EDDF-FA41-BAE6-AA3C9C338868}"/>
              </a:ext>
            </a:extLst>
          </p:cNvPr>
          <p:cNvSpPr txBox="1"/>
          <p:nvPr/>
        </p:nvSpPr>
        <p:spPr>
          <a:xfrm>
            <a:off x="818617" y="6374362"/>
            <a:ext cx="28296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5 meter JP-8 Pool Fire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>
                <a:solidFill>
                  <a:srgbClr val="000000"/>
                </a:solidFill>
                <a:latin typeface="Trebuchet MS" panose="020B0603020202020204"/>
              </a:rPr>
              <a:t>temperature and absorption </a:t>
            </a:r>
            <a:r>
              <a:rPr lang="en-US" sz="1350" dirty="0" err="1">
                <a:solidFill>
                  <a:srgbClr val="000000"/>
                </a:solidFill>
                <a:latin typeface="Trebuchet MS" panose="020B0603020202020204"/>
              </a:rPr>
              <a:t>coeff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FE681-9F2C-2645-8A9A-CE437960DDFF}"/>
              </a:ext>
            </a:extLst>
          </p:cNvPr>
          <p:cNvSpPr txBox="1"/>
          <p:nvPr/>
        </p:nvSpPr>
        <p:spPr>
          <a:xfrm>
            <a:off x="8344552" y="205277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59C7D6E-ABE1-5043-ADD1-E61D9DA5E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184991"/>
            <a:ext cx="8263999" cy="5302224"/>
          </a:xfrm>
        </p:spPr>
        <p:txBody>
          <a:bodyPr/>
          <a:lstStyle/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The quantity of interest is generally thermal response, T = f(</a:t>
            </a:r>
            <a:r>
              <a:rPr lang="en-US" sz="1800" dirty="0" err="1"/>
              <a:t>t,x</a:t>
            </a:r>
            <a:r>
              <a:rPr lang="en-US" sz="1800" baseline="-25000" dirty="0" err="1"/>
              <a:t>i</a:t>
            </a:r>
            <a:r>
              <a:rPr lang="en-US" sz="1800" dirty="0"/>
              <a:t>), and incident radiative flux, </a:t>
            </a:r>
            <a:r>
              <a:rPr lang="en-US" sz="1800" i="1" dirty="0"/>
              <a:t>H</a:t>
            </a:r>
            <a:endParaRPr lang="en-US" sz="1400" i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516490-5A44-324F-AC95-A861F1241810}"/>
              </a:ext>
            </a:extLst>
          </p:cNvPr>
          <p:cNvSpPr/>
          <p:nvPr/>
        </p:nvSpPr>
        <p:spPr>
          <a:xfrm>
            <a:off x="487466" y="1791222"/>
            <a:ext cx="8493696" cy="504172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/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𝑠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DEB199-1469-664A-BC3B-7985B67C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80" y="2732732"/>
                <a:ext cx="4853471" cy="703719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9B716FD-081B-DB4E-A68B-921CBF3C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901712" cy="570225"/>
          </a:xfrm>
        </p:spPr>
        <p:txBody>
          <a:bodyPr/>
          <a:lstStyle/>
          <a:p>
            <a:r>
              <a:rPr lang="en-US" dirty="0"/>
              <a:t>Thermal (heat conduction) and multi-physics coupling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A1F87-CE4C-E84B-A9F2-CFCD1A34A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/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B4A54A-7A46-5A4C-8DE8-E155B4A9A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6" y="2753421"/>
                <a:ext cx="2500048" cy="69717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/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77C33-0FEC-3F42-81B3-4F084025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3" y="4151216"/>
                <a:ext cx="2232716" cy="660502"/>
              </a:xfrm>
              <a:prstGeom prst="rect">
                <a:avLst/>
              </a:prstGeom>
              <a:blipFill>
                <a:blip r:embed="rId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/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E2690-3CDC-BE49-8440-359DFD45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359" y="5736088"/>
                <a:ext cx="2806419" cy="889667"/>
              </a:xfrm>
              <a:prstGeom prst="rect">
                <a:avLst/>
              </a:prstGeom>
              <a:blipFill>
                <a:blip r:embed="rId5"/>
                <a:stretch>
                  <a:fillRect t="-105634" b="-13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/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34EA14-7D3F-2346-A7FC-4E80D69B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987" y="4144668"/>
                <a:ext cx="2806419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DF545E7-DD2C-0A44-84B9-CF148F3A67D6}"/>
              </a:ext>
            </a:extLst>
          </p:cNvPr>
          <p:cNvSpPr txBox="1"/>
          <p:nvPr/>
        </p:nvSpPr>
        <p:spPr>
          <a:xfrm>
            <a:off x="797815" y="232708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Equation (simple):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06417A-6206-BB4C-B4BF-EFFF5E3C156F}"/>
              </a:ext>
            </a:extLst>
          </p:cNvPr>
          <p:cNvSpPr txBox="1"/>
          <p:nvPr/>
        </p:nvSpPr>
        <p:spPr>
          <a:xfrm>
            <a:off x="4448569" y="232708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Thermal interface coupling: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7A103B-4F62-FD4F-A459-6CCC9D8A89B4}"/>
              </a:ext>
            </a:extLst>
          </p:cNvPr>
          <p:cNvSpPr txBox="1"/>
          <p:nvPr/>
        </p:nvSpPr>
        <p:spPr>
          <a:xfrm>
            <a:off x="1050680" y="3636796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Fluids/PMR coupling: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C22CB1-3C3C-3E46-BED0-6CD3D63FA6F4}"/>
              </a:ext>
            </a:extLst>
          </p:cNvPr>
          <p:cNvSpPr txBox="1"/>
          <p:nvPr/>
        </p:nvSpPr>
        <p:spPr>
          <a:xfrm>
            <a:off x="4430135" y="3636796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Intensity coupling: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E1AE0-39DE-0C4A-8660-566E09A3BD4C}"/>
              </a:ext>
            </a:extLst>
          </p:cNvPr>
          <p:cNvSpPr txBox="1"/>
          <p:nvPr/>
        </p:nvSpPr>
        <p:spPr>
          <a:xfrm>
            <a:off x="1210473" y="5864132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Supplemental: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/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648D65-CCF1-BA46-9E5D-826A9786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778" y="5782575"/>
                <a:ext cx="1510357" cy="769313"/>
              </a:xfrm>
              <a:prstGeom prst="rect">
                <a:avLst/>
              </a:prstGeom>
              <a:blipFill>
                <a:blip r:embed="rId7"/>
                <a:stretch>
                  <a:fillRect l="-19167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/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BF710E-8CF6-1F45-85DF-D3F46BF9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37" y="4886074"/>
                <a:ext cx="1754082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29D3EBC-C847-1B48-91D4-C2C1FE21339C}"/>
              </a:ext>
            </a:extLst>
          </p:cNvPr>
          <p:cNvSpPr txBox="1"/>
          <p:nvPr/>
        </p:nvSpPr>
        <p:spPr>
          <a:xfrm>
            <a:off x="3917393" y="48860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From fluids:</a:t>
            </a:r>
          </a:p>
        </p:txBody>
      </p:sp>
    </p:spTree>
    <p:extLst>
      <p:ext uri="{BB962C8B-B14F-4D97-AF65-F5344CB8AC3E}">
        <p14:creationId xmlns:p14="http://schemas.microsoft.com/office/powerpoint/2010/main" val="10674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 Reacting Flow (Fire Mechanics) Coupling Description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SIERRA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A69A3DF-D679-EA42-8FCE-F43247560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8024" y="1394918"/>
            <a:ext cx="7543800" cy="5320047"/>
          </a:xfrm>
        </p:spPr>
        <p:txBody>
          <a:bodyPr>
            <a:normAutofit/>
          </a:bodyPr>
          <a:lstStyle/>
          <a:p>
            <a:pPr marL="354013" indent="-342900">
              <a:buFont typeface="Arial" charset="0"/>
              <a:buChar char="•"/>
            </a:pPr>
            <a:r>
              <a:rPr lang="en-US" dirty="0"/>
              <a:t>Compute amplification factor: T</a:t>
            </a:r>
            <a:r>
              <a:rPr lang="en-US" baseline="30000" dirty="0"/>
              <a:t>n+1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T</a:t>
            </a:r>
            <a:r>
              <a:rPr lang="en-US" baseline="30000" dirty="0"/>
              <a:t>n </a:t>
            </a:r>
            <a:r>
              <a:rPr lang="en-US" dirty="0"/>
              <a:t>Require:</a:t>
            </a:r>
          </a:p>
          <a:p>
            <a:pPr marL="354013" indent="-342900">
              <a:buFont typeface="Arial" charset="0"/>
              <a:buChar char="•"/>
            </a:pPr>
            <a:r>
              <a:rPr lang="en-US" dirty="0"/>
              <a:t>CHT via flux transfer:</a:t>
            </a:r>
          </a:p>
          <a:p>
            <a:pPr marL="573452" lvl="1" indent="-342900">
              <a:buFont typeface="Arial" charset="0"/>
              <a:buChar char="•"/>
            </a:pPr>
            <a:r>
              <a:rPr lang="en-US" dirty="0"/>
              <a:t>Unstable for certain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and material property ratios</a:t>
            </a:r>
          </a:p>
          <a:p>
            <a:pPr marL="354013" indent="-342900">
              <a:buFont typeface="Arial" charset="0"/>
              <a:buChar char="•"/>
            </a:pPr>
            <a:r>
              <a:rPr lang="en-US" dirty="0"/>
              <a:t>CHT via convection coefficient:</a:t>
            </a:r>
          </a:p>
          <a:p>
            <a:pPr marL="573452" lvl="1" indent="-342900">
              <a:buFont typeface="Arial" charset="0"/>
              <a:buChar char="•"/>
            </a:pPr>
            <a:r>
              <a:rPr lang="en-US" dirty="0"/>
              <a:t>Unconditionally stable, however,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error</a:t>
            </a:r>
          </a:p>
        </p:txBody>
      </p:sp>
      <p:pic>
        <p:nvPicPr>
          <p:cNvPr id="28" name="Picture 4" descr="geometry">
            <a:extLst>
              <a:ext uri="{FF2B5EF4-FFF2-40B4-BE49-F238E27FC236}">
                <a16:creationId xmlns:a16="http://schemas.microsoft.com/office/drawing/2014/main" id="{CC2CC2F2-802F-7C43-8C56-37AA2561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1235" y="2655518"/>
            <a:ext cx="2428317" cy="163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">
            <a:extLst>
              <a:ext uri="{FF2B5EF4-FFF2-40B4-BE49-F238E27FC236}">
                <a16:creationId xmlns:a16="http://schemas.microsoft.com/office/drawing/2014/main" id="{315240B8-2CFB-0A49-B2BA-D6BA0E669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955" y="4529997"/>
            <a:ext cx="26916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Simplified 1D geometry with 2 nodes for stability analysis of CHT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Multi-Physics Operator Split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3" name="Picture 53" descr="180TubeCHT">
            <a:extLst>
              <a:ext uri="{FF2B5EF4-FFF2-40B4-BE49-F238E27FC236}">
                <a16:creationId xmlns:a16="http://schemas.microsoft.com/office/drawing/2014/main" id="{7DE3014D-66E6-5141-9C5A-A8F62A2D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055" y="4424203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54">
            <a:extLst>
              <a:ext uri="{FF2B5EF4-FFF2-40B4-BE49-F238E27FC236}">
                <a16:creationId xmlns:a16="http://schemas.microsoft.com/office/drawing/2014/main" id="{7E39F8BD-A28F-F24A-AF69-5C152A3921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25528" y="6357778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Line 55">
            <a:extLst>
              <a:ext uri="{FF2B5EF4-FFF2-40B4-BE49-F238E27FC236}">
                <a16:creationId xmlns:a16="http://schemas.microsoft.com/office/drawing/2014/main" id="{6796BC58-9F34-064F-ACA2-7AA94C172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182" y="5056655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2DB7CCD2-37B6-D646-966B-2D5EC117B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396230"/>
              </p:ext>
            </p:extLst>
          </p:nvPr>
        </p:nvGraphicFramePr>
        <p:xfrm>
          <a:off x="7809743" y="1320643"/>
          <a:ext cx="7000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Equation" r:id="rId5" imgW="381231" imgH="254287" progId="">
                  <p:embed/>
                </p:oleObj>
              </mc:Choice>
              <mc:Fallback>
                <p:oleObj name="Equation" r:id="rId5" imgW="381231" imgH="254287" progId="">
                  <p:embed/>
                  <p:pic>
                    <p:nvPicPr>
                      <p:cNvPr id="645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9743" y="1320643"/>
                        <a:ext cx="70008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57A3AE-265F-A84E-BB44-31B88065F757}"/>
              </a:ext>
            </a:extLst>
          </p:cNvPr>
          <p:cNvSpPr txBox="1"/>
          <p:nvPr/>
        </p:nvSpPr>
        <p:spPr>
          <a:xfrm>
            <a:off x="-8132" y="4289647"/>
            <a:ext cx="59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30000" dirty="0" err="1"/>
              <a:t>spec</a:t>
            </a:r>
            <a:endParaRPr lang="en-US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18370-E08D-D34B-BC03-D73B04827D5D}"/>
              </a:ext>
            </a:extLst>
          </p:cNvPr>
          <p:cNvSpPr txBox="1"/>
          <p:nvPr/>
        </p:nvSpPr>
        <p:spPr>
          <a:xfrm>
            <a:off x="2290775" y="644277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3FB06-98E2-4A4D-95FD-BCDDE02BFC1E}"/>
              </a:ext>
            </a:extLst>
          </p:cNvPr>
          <p:cNvSpPr txBox="1"/>
          <p:nvPr/>
        </p:nvSpPr>
        <p:spPr>
          <a:xfrm>
            <a:off x="2183143" y="529297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pic>
        <p:nvPicPr>
          <p:cNvPr id="35" name="Picture 14" descr="badNLresCHT">
            <a:extLst>
              <a:ext uri="{FF2B5EF4-FFF2-40B4-BE49-F238E27FC236}">
                <a16:creationId xmlns:a16="http://schemas.microsoft.com/office/drawing/2014/main" id="{B8D3ED81-B695-6249-B514-B60095A4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77659" y="5005167"/>
            <a:ext cx="20562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3">
            <a:extLst>
              <a:ext uri="{FF2B5EF4-FFF2-40B4-BE49-F238E27FC236}">
                <a16:creationId xmlns:a16="http://schemas.microsoft.com/office/drawing/2014/main" id="{25816253-D3D9-DC4B-A4DF-1A29F679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Text Box 4">
            <a:extLst>
              <a:ext uri="{FF2B5EF4-FFF2-40B4-BE49-F238E27FC236}">
                <a16:creationId xmlns:a16="http://schemas.microsoft.com/office/drawing/2014/main" id="{E6353F8C-9C5F-3B48-9284-D7056D839ACA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49" name="Oval 8">
            <a:extLst>
              <a:ext uri="{FF2B5EF4-FFF2-40B4-BE49-F238E27FC236}">
                <a16:creationId xmlns:a16="http://schemas.microsoft.com/office/drawing/2014/main" id="{0055C489-7B0A-E347-9EED-C1CA293D5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3">
            <a:extLst>
              <a:ext uri="{FF2B5EF4-FFF2-40B4-BE49-F238E27FC236}">
                <a16:creationId xmlns:a16="http://schemas.microsoft.com/office/drawing/2014/main" id="{D8790846-6B4A-614E-A5FB-E056FA2C4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14">
            <a:extLst>
              <a:ext uri="{FF2B5EF4-FFF2-40B4-BE49-F238E27FC236}">
                <a16:creationId xmlns:a16="http://schemas.microsoft.com/office/drawing/2014/main" id="{EE33C259-999D-9B48-BE4A-79948ADA0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15">
            <a:extLst>
              <a:ext uri="{FF2B5EF4-FFF2-40B4-BE49-F238E27FC236}">
                <a16:creationId xmlns:a16="http://schemas.microsoft.com/office/drawing/2014/main" id="{E1058AF0-1B0F-254A-90E7-B442DFB0BA11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53" name="Text Box 25">
            <a:extLst>
              <a:ext uri="{FF2B5EF4-FFF2-40B4-BE49-F238E27FC236}">
                <a16:creationId xmlns:a16="http://schemas.microsoft.com/office/drawing/2014/main" id="{7D263572-98C5-EB4A-B85C-A0D415307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54" name="Text Box 26">
            <a:extLst>
              <a:ext uri="{FF2B5EF4-FFF2-40B4-BE49-F238E27FC236}">
                <a16:creationId xmlns:a16="http://schemas.microsoft.com/office/drawing/2014/main" id="{BB768ABC-8008-3549-A858-F71CA1417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37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low-Mach Codes Featured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838977" cy="882532"/>
          </a:xfrm>
        </p:spPr>
        <p:txBody>
          <a:bodyPr>
            <a:normAutofit/>
          </a:bodyPr>
          <a:lstStyle/>
          <a:p>
            <a:pPr marL="460375" indent="-223838">
              <a:buFont typeface="Arial" charset="0"/>
              <a:buChar char="•"/>
            </a:pPr>
            <a:r>
              <a:rPr lang="en-US" dirty="0" err="1"/>
              <a:t>Nalu</a:t>
            </a:r>
            <a:r>
              <a:rPr lang="en-US" dirty="0"/>
              <a:t> Philosophy: </a:t>
            </a:r>
          </a:p>
          <a:p>
            <a:pPr marL="679814" lvl="1" indent="-223838">
              <a:buFont typeface="Arial" charset="0"/>
              <a:buChar char="•"/>
            </a:pPr>
            <a:r>
              <a:rPr lang="en-US" dirty="0"/>
              <a:t>Open-source BSD-clause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5112686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43094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9" y="5708193"/>
            <a:ext cx="926592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0DDB2-46B2-F346-860A-621BB9873C2C}"/>
              </a:ext>
            </a:extLst>
          </p:cNvPr>
          <p:cNvSpPr txBox="1"/>
          <p:nvPr/>
        </p:nvSpPr>
        <p:spPr>
          <a:xfrm>
            <a:off x="4517594" y="6513534"/>
            <a:ext cx="1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45798-2119-2E44-8D5C-7E49369A2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9919" y="2172826"/>
            <a:ext cx="3029441" cy="3091267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427CA8-2E0D-A54B-8FD3-FFDE2E3E7D4B}"/>
              </a:ext>
            </a:extLst>
          </p:cNvPr>
          <p:cNvSpPr txBox="1">
            <a:spLocks/>
          </p:cNvSpPr>
          <p:nvPr/>
        </p:nvSpPr>
        <p:spPr>
          <a:xfrm>
            <a:off x="4912164" y="1441700"/>
            <a:ext cx="3838977" cy="12639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indent="-223838">
              <a:buFont typeface="Arial" charset="0"/>
              <a:buChar char="•"/>
            </a:pPr>
            <a:r>
              <a:rPr lang="en-US" dirty="0"/>
              <a:t>Sierra/Fuego Philosophy:</a:t>
            </a:r>
          </a:p>
          <a:p>
            <a:pPr marL="679814" lvl="1" indent="-223838">
              <a:buFont typeface="Arial" charset="0"/>
              <a:buChar char="•"/>
            </a:pPr>
            <a:r>
              <a:rPr lang="en-US" dirty="0"/>
              <a:t>Government use license or Cooperative R&amp;D Agreement (CRADA)</a:t>
            </a:r>
          </a:p>
        </p:txBody>
      </p:sp>
    </p:spTree>
    <p:extLst>
      <p:ext uri="{BB962C8B-B14F-4D97-AF65-F5344CB8AC3E}">
        <p14:creationId xmlns:p14="http://schemas.microsoft.com/office/powerpoint/2010/main" val="5287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8" y="1441699"/>
            <a:ext cx="4642038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22250">
              <a:buFont typeface="Arial" charset="0"/>
              <a:buChar char="•"/>
            </a:pPr>
            <a:r>
              <a:rPr lang="en-US" dirty="0"/>
              <a:t>Many applications of interest include complex geometries 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low-Mach fluids users interested in high-quality simulation results tend towards hexahedral-based topologies (if possible)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However, if a scheme is “design-order” accurate, and low-dissipation, any topology may suffice</a:t>
            </a:r>
          </a:p>
          <a:p>
            <a:pPr marL="449627" lvl="1" indent="-222250">
              <a:buFont typeface="Arial" charset="0"/>
              <a:buChar char="•"/>
            </a:pPr>
            <a:r>
              <a:rPr lang="en-US" dirty="0"/>
              <a:t>Cast this in terms of </a:t>
            </a:r>
            <a:r>
              <a:rPr lang="en-US" i="1" dirty="0"/>
              <a:t>efficiency</a:t>
            </a:r>
            <a:r>
              <a:rPr lang="en-US" dirty="0"/>
              <a:t> (not unlike the active discussion on low- vs higher-order)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Sometimes, the penetration of a low-Mach fluids physics addition for a given analysis is high as the meshing can be prohibitively complex and time consuming, O(months)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Research Thrust: Establish numerical accuracy/stability on generalized unstructured mesh topologies and deploy this methodology to conform to a fast-meshing architype</a:t>
            </a:r>
          </a:p>
          <a:p>
            <a:pPr marL="449627" lvl="1" indent="-222250">
              <a:buFont typeface="Arial" charset="0"/>
              <a:buChar char="•"/>
            </a:pPr>
            <a:r>
              <a:rPr lang="en-US" dirty="0"/>
              <a:t>Likely tetrahedral-, hybrid, or Voronoi-based, see </a:t>
            </a:r>
            <a:r>
              <a:rPr lang="en-US" dirty="0" err="1"/>
              <a:t>Bres</a:t>
            </a:r>
            <a:r>
              <a:rPr lang="en-US" dirty="0"/>
              <a:t> et al., AIAA 2018-3302, 2018)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30" y="1346913"/>
            <a:ext cx="3507429" cy="215451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58026" y="3546557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UUR Example: Vestas V27 225 kw</a:t>
            </a:r>
          </a:p>
          <a:p>
            <a:r>
              <a:rPr lang="en-US" sz="1600" dirty="0"/>
              <a:t>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17274" r="14521" b="2962"/>
          <a:stretch/>
        </p:blipFill>
        <p:spPr>
          <a:xfrm>
            <a:off x="6288163" y="4385721"/>
            <a:ext cx="1561229" cy="166375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939300" y="6141823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Sample of a somewhat</a:t>
            </a:r>
          </a:p>
          <a:p>
            <a:pPr algn="ctr"/>
            <a:r>
              <a:rPr lang="en-US" sz="1600" dirty="0"/>
              <a:t>complex geometry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80" y="1007720"/>
            <a:ext cx="1491386" cy="19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3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a Typical V&amp;V Workflow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73038" indent="-161925">
              <a:buFont typeface="Arial" charset="0"/>
              <a:buChar char="•"/>
            </a:pPr>
            <a:r>
              <a:rPr lang="en-US" dirty="0"/>
              <a:t>Verify on </a:t>
            </a:r>
            <a:r>
              <a:rPr lang="en-US" b="1" i="1" dirty="0"/>
              <a:t>nice</a:t>
            </a:r>
            <a:r>
              <a:rPr lang="en-US" dirty="0"/>
              <a:t> Hexahedral-based elements</a:t>
            </a:r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r>
              <a:rPr lang="en-US" dirty="0"/>
              <a:t>Validate on </a:t>
            </a:r>
            <a:r>
              <a:rPr lang="en-US" b="1" i="1" dirty="0"/>
              <a:t>perfect</a:t>
            </a:r>
            <a:r>
              <a:rPr lang="en-US" dirty="0"/>
              <a:t> meshes on a variety of canonical flows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678081" y="5098354"/>
            <a:ext cx="2736928" cy="1453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5" b="1959"/>
          <a:stretch/>
        </p:blipFill>
        <p:spPr>
          <a:xfrm>
            <a:off x="4956675" y="1775871"/>
            <a:ext cx="2832970" cy="2543394"/>
          </a:xfrm>
          <a:prstGeom prst="rect">
            <a:avLst/>
          </a:prstGeom>
        </p:spPr>
      </p:pic>
      <p:pic>
        <p:nvPicPr>
          <p:cNvPr id="8" name="Picture 7" descr="variableDensityNonIsothermal_Temperatu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6961"/>
          <a:stretch/>
        </p:blipFill>
        <p:spPr>
          <a:xfrm>
            <a:off x="595286" y="1820805"/>
            <a:ext cx="1988182" cy="2381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53" y="4827266"/>
            <a:ext cx="2840564" cy="1996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407" y="6573529"/>
            <a:ext cx="636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plain-channel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</a:t>
            </a:r>
            <a:r>
              <a:rPr lang="en-US" sz="1400" i="1" dirty="0"/>
              <a:t>Flow, </a:t>
            </a:r>
            <a:r>
              <a:rPr lang="en-US" sz="1400" i="1" dirty="0" err="1"/>
              <a:t>Turb</a:t>
            </a:r>
            <a:r>
              <a:rPr lang="en-US" sz="1400" i="1" dirty="0"/>
              <a:t>. &amp; Comb.</a:t>
            </a:r>
            <a:r>
              <a:rPr lang="en-US" sz="1400" dirty="0"/>
              <a:t>, 2018)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0577" y="4279944"/>
            <a:ext cx="4556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Variable-density low-Mach MMS (Domino, </a:t>
            </a:r>
            <a:r>
              <a:rPr lang="en-US" sz="1400" i="1" dirty="0"/>
              <a:t>CTRSP,</a:t>
            </a:r>
            <a:r>
              <a:rPr lang="en-US" sz="1400" dirty="0"/>
              <a:t> 2016)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49F7CA-E7C0-DD4C-ADC3-78E057961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663" y="2210466"/>
            <a:ext cx="1874199" cy="16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4904</TotalTime>
  <Words>1113</Words>
  <Application>Microsoft Macintosh PowerPoint</Application>
  <PresentationFormat>On-screen Show (4:3)</PresentationFormat>
  <Paragraphs>198</Paragraphs>
  <Slides>12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Cambria Math</vt:lpstr>
      <vt:lpstr>Garamond</vt:lpstr>
      <vt:lpstr>Gill Sans MT</vt:lpstr>
      <vt:lpstr>Lucida Sans</vt:lpstr>
      <vt:lpstr>Symbol</vt:lpstr>
      <vt:lpstr>Symbol</vt:lpstr>
      <vt:lpstr>Trebuchet MS</vt:lpstr>
      <vt:lpstr>Sandia2018_4x3</vt:lpstr>
      <vt:lpstr>Sandia Theme (White Background)</vt:lpstr>
      <vt:lpstr>1_Sandia Theme (White Background)</vt:lpstr>
      <vt:lpstr>Equation</vt:lpstr>
      <vt:lpstr>PowerPoint Presentation</vt:lpstr>
      <vt:lpstr>Low-Mach Turbulent Reacting Flow Equation Set</vt:lpstr>
      <vt:lpstr>Thermal Radiation Technique:  Discrete Ordinate Method (DOM)</vt:lpstr>
      <vt:lpstr>Thermal (heat conduction) and multi-physics coupling</vt:lpstr>
      <vt:lpstr>Three-Way Reacting Flow (Fire Mechanics) Coupling Description</vt:lpstr>
      <vt:lpstr>Example of Multi-Physics Operator Split Methods</vt:lpstr>
      <vt:lpstr>low-Mach Codes Featured</vt:lpstr>
      <vt:lpstr>Reality: Meshing time for complex applications remains a significant bottleneck!</vt:lpstr>
      <vt:lpstr>A Review of a Typical V&amp;V Workflow</vt:lpstr>
      <vt:lpstr>Paradigm Shift: Verify and Deploy High-Quality Unstructured Numerical Methods (Research Thrust)</vt:lpstr>
      <vt:lpstr>Chosen Discretization:  Control-Volume Finite Element Method (CVFEM)</vt:lpstr>
      <vt:lpstr>Control-Volume Finite Element Method Attributes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253</cp:revision>
  <cp:lastPrinted>2019-12-24T19:24:15Z</cp:lastPrinted>
  <dcterms:created xsi:type="dcterms:W3CDTF">2017-10-14T01:15:26Z</dcterms:created>
  <dcterms:modified xsi:type="dcterms:W3CDTF">2020-01-30T04:49:19Z</dcterms:modified>
</cp:coreProperties>
</file>